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0"/>
  </p:notesMasterIdLst>
  <p:sldIdLst>
    <p:sldId id="256" r:id="rId2"/>
    <p:sldId id="313" r:id="rId3"/>
    <p:sldId id="314" r:id="rId4"/>
    <p:sldId id="707" r:id="rId5"/>
    <p:sldId id="688" r:id="rId6"/>
    <p:sldId id="671" r:id="rId7"/>
    <p:sldId id="677" r:id="rId8"/>
    <p:sldId id="672" r:id="rId9"/>
    <p:sldId id="673" r:id="rId10"/>
    <p:sldId id="674" r:id="rId11"/>
    <p:sldId id="675" r:id="rId12"/>
    <p:sldId id="676" r:id="rId13"/>
    <p:sldId id="678" r:id="rId14"/>
    <p:sldId id="680" r:id="rId15"/>
    <p:sldId id="681" r:id="rId16"/>
    <p:sldId id="682" r:id="rId17"/>
    <p:sldId id="683" r:id="rId18"/>
    <p:sldId id="684" r:id="rId19"/>
    <p:sldId id="679" r:id="rId20"/>
    <p:sldId id="687" r:id="rId21"/>
    <p:sldId id="690" r:id="rId22"/>
    <p:sldId id="691" r:id="rId23"/>
    <p:sldId id="692" r:id="rId24"/>
    <p:sldId id="693" r:id="rId25"/>
    <p:sldId id="706" r:id="rId26"/>
    <p:sldId id="274" r:id="rId27"/>
    <p:sldId id="298" r:id="rId28"/>
    <p:sldId id="29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2" d="100"/>
          <a:sy n="122" d="100"/>
        </p:scale>
        <p:origin x="114" y="13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016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3/12/2024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COMP 4500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Week 9 - Wednesday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Greedy doesn't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one knows a natural greedy solution for this problem</a:t>
            </a:r>
          </a:p>
          <a:p>
            <a:r>
              <a:rPr lang="en-US" dirty="0"/>
              <a:t>Always take the biggest that fits doesn't work:</a:t>
            </a:r>
          </a:p>
          <a:p>
            <a:pPr lvl="1"/>
            <a:r>
              <a:rPr lang="en-US" dirty="0"/>
              <a:t>Consider set {</a:t>
            </a:r>
            <a:r>
              <a:rPr lang="en-US" b="1" i="1" dirty="0"/>
              <a:t>W</a:t>
            </a:r>
            <a:r>
              <a:rPr lang="en-US" dirty="0"/>
              <a:t>/2 + 1, </a:t>
            </a:r>
            <a:r>
              <a:rPr lang="en-US" b="1" i="1" dirty="0"/>
              <a:t>W</a:t>
            </a:r>
            <a:r>
              <a:rPr lang="en-US" dirty="0"/>
              <a:t>/2, </a:t>
            </a:r>
            <a:r>
              <a:rPr lang="en-US" b="1" i="1" dirty="0"/>
              <a:t>W</a:t>
            </a:r>
            <a:r>
              <a:rPr lang="en-US" dirty="0"/>
              <a:t>/2}</a:t>
            </a:r>
          </a:p>
          <a:p>
            <a:r>
              <a:rPr lang="en-US" dirty="0"/>
              <a:t>Always take the smallest that still fits doesn't work:</a:t>
            </a:r>
          </a:p>
          <a:p>
            <a:pPr lvl="1"/>
            <a:r>
              <a:rPr lang="en-US" dirty="0"/>
              <a:t>Consider set {1, </a:t>
            </a:r>
            <a:r>
              <a:rPr lang="en-US" b="1" i="1" dirty="0"/>
              <a:t>W</a:t>
            </a:r>
            <a:r>
              <a:rPr lang="en-US" dirty="0"/>
              <a:t>/2, </a:t>
            </a:r>
            <a:r>
              <a:rPr lang="en-US" b="1" i="1" dirty="0"/>
              <a:t>W</a:t>
            </a:r>
            <a:r>
              <a:rPr lang="en-US" dirty="0"/>
              <a:t>/2}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3121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Another algorithm that doesn't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before, we could consider the optimal value OPT(</a:t>
            </a:r>
            <a:r>
              <a:rPr lang="en-US" b="1" i="1" dirty="0"/>
              <a:t>n</a:t>
            </a:r>
            <a:r>
              <a:rPr lang="en-US" dirty="0"/>
              <a:t>) of all jobs up to </a:t>
            </a:r>
            <a:r>
              <a:rPr lang="en-US" b="1" i="1" dirty="0"/>
              <a:t>n</a:t>
            </a:r>
          </a:p>
          <a:p>
            <a:r>
              <a:rPr lang="en-US" dirty="0"/>
              <a:t>If </a:t>
            </a:r>
            <a:r>
              <a:rPr lang="en-US" b="1" i="1" dirty="0"/>
              <a:t>n</a:t>
            </a:r>
            <a:r>
              <a:rPr lang="en-US" dirty="0"/>
              <a:t> is not in the solution, OPT(</a:t>
            </a:r>
            <a:r>
              <a:rPr lang="en-US" b="1" i="1" dirty="0"/>
              <a:t>n</a:t>
            </a:r>
            <a:r>
              <a:rPr lang="en-US" dirty="0"/>
              <a:t>) = OPT(</a:t>
            </a:r>
            <a:r>
              <a:rPr lang="en-US" b="1" i="1" dirty="0"/>
              <a:t>n</a:t>
            </a:r>
            <a:r>
              <a:rPr lang="en-US" dirty="0"/>
              <a:t> – 1)</a:t>
            </a:r>
          </a:p>
          <a:p>
            <a:pPr lvl="1"/>
            <a:r>
              <a:rPr lang="en-US" dirty="0"/>
              <a:t>So far, so good</a:t>
            </a:r>
          </a:p>
          <a:p>
            <a:r>
              <a:rPr lang="en-US" dirty="0"/>
              <a:t>If </a:t>
            </a:r>
            <a:r>
              <a:rPr lang="en-US" b="1" i="1" dirty="0"/>
              <a:t>n</a:t>
            </a:r>
            <a:r>
              <a:rPr lang="en-US" dirty="0"/>
              <a:t> is in the solution …</a:t>
            </a:r>
          </a:p>
          <a:p>
            <a:pPr lvl="1"/>
            <a:r>
              <a:rPr lang="en-US" dirty="0"/>
              <a:t>Crap.</a:t>
            </a:r>
          </a:p>
          <a:p>
            <a:pPr lvl="1"/>
            <a:r>
              <a:rPr lang="en-US" dirty="0"/>
              <a:t>We don't get very much information about what other jobs can't be in the solution</a:t>
            </a:r>
          </a:p>
          <a:p>
            <a:r>
              <a:rPr lang="en-US" dirty="0"/>
              <a:t>We need to add more information</a:t>
            </a:r>
          </a:p>
        </p:txBody>
      </p:sp>
    </p:spTree>
    <p:extLst>
      <p:ext uri="{BB962C8B-B14F-4D97-AF65-F5344CB8AC3E}">
        <p14:creationId xmlns:p14="http://schemas.microsoft.com/office/powerpoint/2010/main" val="3431729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Adding another variable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r>
                  <a:rPr lang="en-US" dirty="0"/>
                  <a:t>We want to think about weights</a:t>
                </a:r>
              </a:p>
              <a:p>
                <a:r>
                  <a:rPr lang="en-US" dirty="0"/>
                  <a:t>If we have job </a:t>
                </a:r>
                <a:r>
                  <a:rPr lang="en-US" b="1" i="1" dirty="0"/>
                  <a:t>n</a:t>
                </a:r>
                <a:r>
                  <a:rPr lang="en-US" dirty="0"/>
                  <a:t> in the solution, then there will only be </a:t>
                </a:r>
                <a:r>
                  <a:rPr lang="en-US" b="1" i="1" dirty="0"/>
                  <a:t>W</a:t>
                </a:r>
                <a:r>
                  <a:rPr lang="en-US" dirty="0"/>
                  <a:t> – </a:t>
                </a:r>
                <a:r>
                  <a:rPr lang="en-US" b="1" i="1" dirty="0" err="1"/>
                  <a:t>w</a:t>
                </a:r>
                <a:r>
                  <a:rPr lang="en-US" b="1" i="1" baseline="-25000" dirty="0" err="1"/>
                  <a:t>n</a:t>
                </a:r>
                <a:r>
                  <a:rPr lang="en-US" dirty="0"/>
                  <a:t> capacity left</a:t>
                </a:r>
              </a:p>
              <a:p>
                <a:r>
                  <a:rPr lang="en-US" dirty="0"/>
                  <a:t>Let's assume that all the weights are integers</a:t>
                </a:r>
              </a:p>
              <a:p>
                <a:r>
                  <a:rPr lang="en-US" dirty="0"/>
                  <a:t>Then, we could define a class of optimal values:</a:t>
                </a:r>
              </a:p>
              <a:p>
                <a:pPr marL="11887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OPT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func>
                        <m:func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limLow>
                            <m:limLow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limLowPr>
                            <m:e>
                              <m:r>
                                <m:rPr>
                                  <m:sty m:val="p"/>
                                </m:rPr>
                                <a:rPr lang="en-US" b="0" i="0" smtClean="0">
                                  <a:latin typeface="Cambria Math" panose="02040503050406030204" pitchFamily="18" charset="0"/>
                                </a:rPr>
                                <m:t>max</m:t>
                              </m:r>
                            </m:e>
                            <m:lim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lim>
                          </m:limLow>
                        </m:fName>
                        <m:e>
                          <m:nary>
                            <m:naryPr>
                              <m:chr m:val="∑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∈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𝑆</m:t>
                              </m:r>
                            </m:sub>
                            <m:sup/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𝑗</m:t>
                                  </m:r>
                                </m:sub>
                              </m:sSub>
                            </m:e>
                          </m:nary>
                        </m:e>
                      </m:fun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such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nor/>
                        </m:rPr>
                        <a:rPr lang="en-US" b="0" i="0" smtClean="0">
                          <a:latin typeface="Cambria Math" panose="02040503050406030204" pitchFamily="18" charset="0"/>
                        </a:rPr>
                        <m:t>that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i="1">
                              <a:latin typeface="Cambria Math" panose="02040503050406030204" pitchFamily="18" charset="0"/>
                            </a:rPr>
                            <m:t>𝑗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∈</m:t>
                          </m:r>
                          <m:r>
                            <a:rPr lang="en-US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</m:sub>
                        <m:sup/>
                        <m:e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sub>
                          </m:sSub>
                        </m:e>
                      </m:nary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𝑤</m:t>
                      </m:r>
                    </m:oMath>
                  </m:oMathPara>
                </a14:m>
                <a:endParaRPr lang="en-US" dirty="0"/>
              </a:p>
              <a:p>
                <a:r>
                  <a:rPr lang="en-US" dirty="0"/>
                  <a:t>We're going to store optimal values for sets of jobs {1, 2,…, </a:t>
                </a:r>
                <a:r>
                  <a:rPr lang="en-US" b="1" i="1" dirty="0" err="1"/>
                  <a:t>i</a:t>
                </a:r>
                <a:r>
                  <a:rPr lang="en-US" dirty="0"/>
                  <a:t>} that do not exceed weight </a:t>
                </a:r>
                <a:r>
                  <a:rPr lang="en-US" b="1" i="1" dirty="0"/>
                  <a:t>w</a:t>
                </a:r>
                <a:r>
                  <a:rPr lang="en-US" dirty="0"/>
                  <a:t>, for all possible jobs </a:t>
                </a:r>
                <a:r>
                  <a:rPr lang="en-US" b="1" i="1" dirty="0" err="1"/>
                  <a:t>i</a:t>
                </a:r>
                <a:r>
                  <a:rPr lang="en-US" dirty="0"/>
                  <a:t> and weights </a:t>
                </a:r>
                <a:r>
                  <a:rPr lang="en-US" b="1" i="1" dirty="0"/>
                  <a:t>w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527" b="-14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8804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new recurrence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job </a:t>
            </a:r>
            <a:r>
              <a:rPr lang="en-US" b="1" i="1" dirty="0"/>
              <a:t>n</a:t>
            </a:r>
            <a:r>
              <a:rPr lang="en-US" dirty="0"/>
              <a:t> is not in the optimal set, OPT(</a:t>
            </a:r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OPT(</a:t>
            </a:r>
            <a:r>
              <a:rPr lang="en-US" b="1" i="1" dirty="0"/>
              <a:t>n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</a:t>
            </a:r>
          </a:p>
          <a:p>
            <a:r>
              <a:rPr lang="en-US" dirty="0"/>
              <a:t>If job </a:t>
            </a:r>
            <a:r>
              <a:rPr lang="en-US" b="1" i="1" dirty="0"/>
              <a:t>n</a:t>
            </a:r>
            <a:r>
              <a:rPr lang="en-US" dirty="0"/>
              <a:t> is in the optimal set, OPT(</a:t>
            </a:r>
            <a:r>
              <a:rPr lang="en-US" b="1" i="1" dirty="0"/>
              <a:t>n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</a:t>
            </a:r>
            <a:r>
              <a:rPr lang="en-US" b="1" i="1" dirty="0" err="1"/>
              <a:t>w</a:t>
            </a:r>
            <a:r>
              <a:rPr lang="en-US" b="1" i="1" baseline="-25000" dirty="0" err="1"/>
              <a:t>n</a:t>
            </a:r>
            <a:r>
              <a:rPr lang="en-US" dirty="0"/>
              <a:t> + OPT(</a:t>
            </a:r>
            <a:r>
              <a:rPr lang="en-US" b="1" i="1" dirty="0"/>
              <a:t>n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 – </a:t>
            </a:r>
            <a:r>
              <a:rPr lang="en-US" b="1" i="1" dirty="0" err="1"/>
              <a:t>w</a:t>
            </a:r>
            <a:r>
              <a:rPr lang="en-US" b="1" i="1" baseline="-25000" dirty="0" err="1"/>
              <a:t>n</a:t>
            </a:r>
            <a:r>
              <a:rPr lang="en-US" dirty="0"/>
              <a:t>)</a:t>
            </a:r>
          </a:p>
          <a:p>
            <a:r>
              <a:rPr lang="en-US" dirty="0"/>
              <a:t>We can make the full recurrence for all possible weight values: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w</a:t>
            </a:r>
            <a:r>
              <a:rPr lang="en-US" dirty="0"/>
              <a:t> &lt;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, then OPT(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Otherwise, OPT(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max(OPT(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),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 + 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 –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))</a:t>
            </a:r>
          </a:p>
        </p:txBody>
      </p:sp>
    </p:spTree>
    <p:extLst>
      <p:ext uri="{BB962C8B-B14F-4D97-AF65-F5344CB8AC3E}">
        <p14:creationId xmlns:p14="http://schemas.microsoft.com/office/powerpoint/2010/main" val="10313994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Subset-Sum(</a:t>
            </a:r>
            <a:r>
              <a:rPr lang="en-US" i="1" dirty="0" err="1"/>
              <a:t>n</a:t>
            </a:r>
            <a:r>
              <a:rPr lang="en-US" dirty="0" err="1"/>
              <a:t>,</a:t>
            </a:r>
            <a:r>
              <a:rPr lang="en-US" i="1" dirty="0" err="1"/>
              <a:t>W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625609"/>
          </a:xfrm>
        </p:spPr>
        <p:txBody>
          <a:bodyPr>
            <a:noAutofit/>
          </a:bodyPr>
          <a:lstStyle/>
          <a:p>
            <a:r>
              <a:rPr lang="en-US" sz="2600" dirty="0"/>
              <a:t>Create 2D array </a:t>
            </a:r>
            <a:r>
              <a:rPr lang="en-US" sz="2600" b="1" i="1" dirty="0"/>
              <a:t>M</a:t>
            </a:r>
            <a:r>
              <a:rPr lang="en-US" sz="2600" dirty="0"/>
              <a:t>[0…</a:t>
            </a:r>
            <a:r>
              <a:rPr lang="en-US" sz="2600" b="1" i="1" dirty="0"/>
              <a:t>n</a:t>
            </a:r>
            <a:r>
              <a:rPr lang="en-US" sz="2600" dirty="0"/>
              <a:t>][0…</a:t>
            </a:r>
            <a:r>
              <a:rPr lang="en-US" sz="2600" b="1" i="1" dirty="0"/>
              <a:t>W</a:t>
            </a:r>
            <a:r>
              <a:rPr lang="en-US" sz="2600" dirty="0"/>
              <a:t>]</a:t>
            </a:r>
          </a:p>
          <a:p>
            <a:r>
              <a:rPr lang="en-US" sz="2600" dirty="0"/>
              <a:t>For </a:t>
            </a:r>
            <a:r>
              <a:rPr lang="en-US" sz="2600" b="1" i="1" dirty="0"/>
              <a:t>w</a:t>
            </a:r>
            <a:r>
              <a:rPr lang="en-US" sz="2600" dirty="0"/>
              <a:t> from 1 to </a:t>
            </a:r>
            <a:r>
              <a:rPr lang="en-US" sz="2600" b="1" i="1" dirty="0"/>
              <a:t>W</a:t>
            </a:r>
          </a:p>
          <a:p>
            <a:pPr lvl="1"/>
            <a:r>
              <a:rPr lang="en-US" sz="2600" dirty="0"/>
              <a:t>Initialize </a:t>
            </a:r>
            <a:r>
              <a:rPr lang="en-US" sz="2600" b="1" i="1" dirty="0"/>
              <a:t>M</a:t>
            </a:r>
            <a:r>
              <a:rPr lang="en-US" sz="2600" dirty="0"/>
              <a:t>[0][</a:t>
            </a:r>
            <a:r>
              <a:rPr lang="en-US" sz="2600" b="1" i="1" dirty="0"/>
              <a:t>w</a:t>
            </a:r>
            <a:r>
              <a:rPr lang="en-US" sz="2600" dirty="0"/>
              <a:t>] = 0</a:t>
            </a:r>
          </a:p>
          <a:p>
            <a:r>
              <a:rPr lang="en-US" sz="2600" dirty="0"/>
              <a:t>For </a:t>
            </a:r>
            <a:r>
              <a:rPr lang="en-US" sz="2600" b="1" i="1" dirty="0" err="1"/>
              <a:t>i</a:t>
            </a:r>
            <a:r>
              <a:rPr lang="en-US" sz="2600" dirty="0"/>
              <a:t> from 1 to </a:t>
            </a:r>
            <a:r>
              <a:rPr lang="en-US" sz="2600" b="1" i="1" dirty="0"/>
              <a:t>n</a:t>
            </a:r>
          </a:p>
          <a:p>
            <a:pPr lvl="1"/>
            <a:r>
              <a:rPr lang="en-US" sz="2600" dirty="0"/>
              <a:t>For </a:t>
            </a:r>
            <a:r>
              <a:rPr lang="en-US" sz="2600" b="1" i="1" dirty="0"/>
              <a:t>w</a:t>
            </a:r>
            <a:r>
              <a:rPr lang="en-US" sz="2600" dirty="0"/>
              <a:t> from 0 to </a:t>
            </a:r>
            <a:r>
              <a:rPr lang="en-US" sz="2600" b="1" i="1" dirty="0"/>
              <a:t>W</a:t>
            </a:r>
            <a:endParaRPr lang="en-US" sz="2600" dirty="0"/>
          </a:p>
          <a:p>
            <a:pPr lvl="2"/>
            <a:r>
              <a:rPr lang="en-US" sz="2600" dirty="0"/>
              <a:t>If </a:t>
            </a:r>
            <a:r>
              <a:rPr lang="en-US" sz="2600" b="1" i="1" dirty="0"/>
              <a:t>w</a:t>
            </a:r>
            <a:r>
              <a:rPr lang="en-US" sz="2600" dirty="0"/>
              <a:t> &lt; </a:t>
            </a:r>
            <a:r>
              <a:rPr lang="en-US" sz="2600" b="1" i="1" dirty="0" err="1"/>
              <a:t>w</a:t>
            </a:r>
            <a:r>
              <a:rPr lang="en-US" sz="2600" b="1" i="1" baseline="-25000" dirty="0" err="1"/>
              <a:t>i</a:t>
            </a:r>
            <a:r>
              <a:rPr lang="en-US" sz="2600" dirty="0"/>
              <a:t>, then </a:t>
            </a:r>
          </a:p>
          <a:p>
            <a:pPr lvl="3"/>
            <a:r>
              <a:rPr lang="en-US" sz="2600" dirty="0"/>
              <a:t>OPT(</a:t>
            </a:r>
            <a:r>
              <a:rPr lang="en-US" sz="2600" b="1" i="1" dirty="0" err="1"/>
              <a:t>i</a:t>
            </a:r>
            <a:r>
              <a:rPr lang="en-US" sz="2600" dirty="0"/>
              <a:t>, </a:t>
            </a:r>
            <a:r>
              <a:rPr lang="en-US" sz="2600" b="1" i="1" dirty="0"/>
              <a:t>w</a:t>
            </a:r>
            <a:r>
              <a:rPr lang="en-US" sz="2600" dirty="0"/>
              <a:t>) = OPT(</a:t>
            </a:r>
            <a:r>
              <a:rPr lang="en-US" sz="2600" b="1" i="1" dirty="0" err="1"/>
              <a:t>i</a:t>
            </a:r>
            <a:r>
              <a:rPr lang="en-US" sz="2600" dirty="0"/>
              <a:t> – 1, </a:t>
            </a:r>
            <a:r>
              <a:rPr lang="en-US" sz="2600" b="1" i="1" dirty="0"/>
              <a:t>w</a:t>
            </a:r>
            <a:r>
              <a:rPr lang="en-US" sz="2600" dirty="0"/>
              <a:t>)</a:t>
            </a:r>
          </a:p>
          <a:p>
            <a:pPr lvl="2"/>
            <a:r>
              <a:rPr lang="en-US" sz="2600" dirty="0"/>
              <a:t>Else</a:t>
            </a:r>
          </a:p>
          <a:p>
            <a:pPr lvl="3"/>
            <a:r>
              <a:rPr lang="en-US" sz="2600" dirty="0"/>
              <a:t>OPT(</a:t>
            </a:r>
            <a:r>
              <a:rPr lang="en-US" sz="2600" b="1" i="1" dirty="0" err="1"/>
              <a:t>i</a:t>
            </a:r>
            <a:r>
              <a:rPr lang="en-US" sz="2600" dirty="0"/>
              <a:t>, </a:t>
            </a:r>
            <a:r>
              <a:rPr lang="en-US" sz="2600" b="1" i="1" dirty="0"/>
              <a:t>w</a:t>
            </a:r>
            <a:r>
              <a:rPr lang="en-US" sz="2600" dirty="0"/>
              <a:t>) = max(OPT(</a:t>
            </a:r>
            <a:r>
              <a:rPr lang="en-US" sz="2600" b="1" i="1" dirty="0" err="1"/>
              <a:t>i</a:t>
            </a:r>
            <a:r>
              <a:rPr lang="en-US" sz="2600" dirty="0"/>
              <a:t> – 1, </a:t>
            </a:r>
            <a:r>
              <a:rPr lang="en-US" sz="2600" b="1" i="1" dirty="0"/>
              <a:t>w</a:t>
            </a:r>
            <a:r>
              <a:rPr lang="en-US" sz="2600" dirty="0"/>
              <a:t>), </a:t>
            </a:r>
            <a:r>
              <a:rPr lang="en-US" sz="2600" b="1" i="1" dirty="0" err="1"/>
              <a:t>w</a:t>
            </a:r>
            <a:r>
              <a:rPr lang="en-US" sz="2600" b="1" i="1" baseline="-25000" dirty="0" err="1"/>
              <a:t>i</a:t>
            </a:r>
            <a:r>
              <a:rPr lang="en-US" sz="2600" dirty="0"/>
              <a:t> + OPT(</a:t>
            </a:r>
            <a:r>
              <a:rPr lang="en-US" sz="2600" b="1" i="1" dirty="0" err="1"/>
              <a:t>i</a:t>
            </a:r>
            <a:r>
              <a:rPr lang="en-US" sz="2600" dirty="0"/>
              <a:t> – 1, </a:t>
            </a:r>
            <a:r>
              <a:rPr lang="en-US" sz="2600" b="1" i="1" dirty="0"/>
              <a:t>w</a:t>
            </a:r>
            <a:r>
              <a:rPr lang="en-US" sz="2600" dirty="0"/>
              <a:t> – </a:t>
            </a:r>
            <a:r>
              <a:rPr lang="en-US" sz="2600" b="1" i="1" dirty="0" err="1"/>
              <a:t>w</a:t>
            </a:r>
            <a:r>
              <a:rPr lang="en-US" sz="2600" b="1" i="1" baseline="-25000" dirty="0" err="1"/>
              <a:t>i</a:t>
            </a:r>
            <a:r>
              <a:rPr lang="en-US" sz="2600" dirty="0"/>
              <a:t>))</a:t>
            </a:r>
          </a:p>
          <a:p>
            <a:r>
              <a:rPr lang="en-US" sz="2600" dirty="0"/>
              <a:t>Return </a:t>
            </a:r>
            <a:r>
              <a:rPr lang="en-US" sz="2600" b="1" i="1" dirty="0"/>
              <a:t>M</a:t>
            </a:r>
            <a:r>
              <a:rPr lang="en-US" sz="2600" dirty="0"/>
              <a:t>[</a:t>
            </a:r>
            <a:r>
              <a:rPr lang="en-US" sz="2600" b="1" i="1" dirty="0"/>
              <a:t>n</a:t>
            </a:r>
            <a:r>
              <a:rPr lang="en-US" sz="2600" dirty="0"/>
              <a:t>][</a:t>
            </a:r>
            <a:r>
              <a:rPr lang="en-US" sz="2600" b="1" i="1" dirty="0"/>
              <a:t>W</a:t>
            </a:r>
            <a:r>
              <a:rPr lang="en-US" sz="2600" dirty="0"/>
              <a:t>]</a:t>
            </a:r>
          </a:p>
        </p:txBody>
      </p:sp>
    </p:spTree>
    <p:extLst>
      <p:ext uri="{BB962C8B-B14F-4D97-AF65-F5344CB8AC3E}">
        <p14:creationId xmlns:p14="http://schemas.microsoft.com/office/powerpoint/2010/main" val="3720307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does that look like?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We're building a big 2D array</a:t>
            </a:r>
          </a:p>
          <a:p>
            <a:r>
              <a:rPr lang="en-US" dirty="0"/>
              <a:t>Its  size is </a:t>
            </a:r>
            <a:r>
              <a:rPr lang="en-US" b="1" i="1" dirty="0" err="1"/>
              <a:t>nW</a:t>
            </a:r>
            <a:endParaRPr lang="en-US" b="1" i="1" dirty="0"/>
          </a:p>
          <a:p>
            <a:pPr lvl="1"/>
            <a:r>
              <a:rPr lang="en-US" b="1" i="1" dirty="0"/>
              <a:t>n</a:t>
            </a:r>
            <a:r>
              <a:rPr lang="en-US" dirty="0"/>
              <a:t> is the number of items</a:t>
            </a:r>
          </a:p>
          <a:p>
            <a:pPr lvl="1"/>
            <a:r>
              <a:rPr lang="en-US" b="1" i="1" dirty="0"/>
              <a:t>W</a:t>
            </a:r>
            <a:r>
              <a:rPr lang="en-US" dirty="0"/>
              <a:t> is the maximum weight</a:t>
            </a:r>
          </a:p>
          <a:p>
            <a:pPr lvl="1"/>
            <a:r>
              <a:rPr lang="en-US" dirty="0"/>
              <a:t>Actually, it's got one more row and one more column, just to make things easier</a:t>
            </a:r>
          </a:p>
          <a:p>
            <a:r>
              <a:rPr lang="en-US" dirty="0"/>
              <a:t>The book makes this array with row 0 at the  bottom</a:t>
            </a:r>
          </a:p>
          <a:p>
            <a:r>
              <a:rPr lang="en-US" dirty="0"/>
              <a:t>I've never seen anyone else do that</a:t>
            </a:r>
          </a:p>
          <a:p>
            <a:r>
              <a:rPr lang="en-US" dirty="0"/>
              <a:t>I'm going to put row 0 at the  top</a:t>
            </a:r>
          </a:p>
        </p:txBody>
      </p:sp>
    </p:spTree>
    <p:extLst>
      <p:ext uri="{BB962C8B-B14F-4D97-AF65-F5344CB8AC3E}">
        <p14:creationId xmlns:p14="http://schemas.microsoft.com/office/powerpoint/2010/main" val="36544712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</a:t>
            </a:r>
            <a:r>
              <a:rPr lang="en-US" i="1" dirty="0"/>
              <a:t>M</a:t>
            </a:r>
            <a:r>
              <a:rPr lang="en-US" dirty="0"/>
              <a:t> of OPT values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27588136"/>
              </p:ext>
            </p:extLst>
          </p:nvPr>
        </p:nvGraphicFramePr>
        <p:xfrm>
          <a:off x="1371601" y="1687830"/>
          <a:ext cx="9067799" cy="515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97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697523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r>
                        <a:rPr lang="en-US" sz="2000" dirty="0"/>
                        <a:t> – 1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 err="1"/>
                        <a:t>i</a:t>
                      </a:r>
                      <a:endParaRPr lang="en-US" sz="2000" b="1" i="1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2000" b="1" i="1" dirty="0"/>
                        <a:t>n</a:t>
                      </a:r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0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2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i="1" dirty="0"/>
                        <a:t>w</a:t>
                      </a:r>
                      <a:r>
                        <a:rPr lang="en-US" sz="1600" dirty="0"/>
                        <a:t>- </a:t>
                      </a:r>
                      <a:r>
                        <a:rPr lang="en-US" sz="1600" b="1" i="1" dirty="0" err="1"/>
                        <a:t>w</a:t>
                      </a:r>
                      <a:r>
                        <a:rPr lang="en-US" sz="1600" b="1" i="1" baseline="-25000" dirty="0" err="1"/>
                        <a:t>i</a:t>
                      </a:r>
                      <a:endParaRPr lang="en-US" sz="1600" b="1" i="1" baseline="-25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0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/>
                        <a:t>W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cxnSp>
        <p:nvCxnSpPr>
          <p:cNvPr id="6" name="Straight Arrow Connector 5"/>
          <p:cNvCxnSpPr/>
          <p:nvPr/>
        </p:nvCxnSpPr>
        <p:spPr>
          <a:xfrm>
            <a:off x="6553200" y="4191000"/>
            <a:ext cx="0" cy="45720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5105400" y="4263390"/>
            <a:ext cx="1447800" cy="46101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691731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Running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The algorithm has a simple nested loop</a:t>
            </a:r>
          </a:p>
          <a:p>
            <a:pPr lvl="1"/>
            <a:r>
              <a:rPr lang="en-US" dirty="0"/>
              <a:t>The outer loop runs </a:t>
            </a:r>
            <a:r>
              <a:rPr lang="en-US" b="1" i="1" dirty="0"/>
              <a:t>n</a:t>
            </a:r>
            <a:r>
              <a:rPr lang="en-US" dirty="0"/>
              <a:t> + 1 times</a:t>
            </a:r>
          </a:p>
          <a:p>
            <a:pPr lvl="1"/>
            <a:r>
              <a:rPr lang="en-US" dirty="0"/>
              <a:t>The inner loop runs </a:t>
            </a:r>
            <a:r>
              <a:rPr lang="en-US" b="1" i="1" dirty="0"/>
              <a:t>W</a:t>
            </a:r>
            <a:r>
              <a:rPr lang="en-US" dirty="0"/>
              <a:t> + 1 times</a:t>
            </a:r>
          </a:p>
          <a:p>
            <a:r>
              <a:rPr lang="en-US" dirty="0"/>
              <a:t>The total running time is O(</a:t>
            </a:r>
            <a:r>
              <a:rPr lang="en-US" b="1" i="1" dirty="0" err="1"/>
              <a:t>nW</a:t>
            </a:r>
            <a:r>
              <a:rPr lang="en-US" dirty="0"/>
              <a:t>)</a:t>
            </a:r>
          </a:p>
          <a:p>
            <a:r>
              <a:rPr lang="en-US" dirty="0"/>
              <a:t>The space needed is also O(</a:t>
            </a:r>
            <a:r>
              <a:rPr lang="en-US" b="1" i="1" dirty="0" err="1"/>
              <a:t>nW</a:t>
            </a:r>
            <a:r>
              <a:rPr lang="en-US" dirty="0"/>
              <a:t>)</a:t>
            </a:r>
          </a:p>
          <a:p>
            <a:r>
              <a:rPr lang="en-US" dirty="0"/>
              <a:t>Note that this time is </a:t>
            </a:r>
            <a:r>
              <a:rPr lang="en-US" b="1" dirty="0"/>
              <a:t>not</a:t>
            </a:r>
            <a:r>
              <a:rPr lang="en-US" dirty="0"/>
              <a:t> polynomial in terms of </a:t>
            </a:r>
            <a:r>
              <a:rPr lang="en-US" b="1" i="1" dirty="0"/>
              <a:t>n</a:t>
            </a:r>
          </a:p>
          <a:p>
            <a:r>
              <a:rPr lang="en-US" dirty="0"/>
              <a:t>It's polynomial in </a:t>
            </a:r>
            <a:r>
              <a:rPr lang="en-US" b="1" i="1" dirty="0"/>
              <a:t>n</a:t>
            </a:r>
            <a:r>
              <a:rPr lang="en-US" dirty="0"/>
              <a:t> and </a:t>
            </a:r>
            <a:r>
              <a:rPr lang="en-US" b="1" i="1" dirty="0"/>
              <a:t>W</a:t>
            </a:r>
            <a:r>
              <a:rPr lang="en-US" dirty="0"/>
              <a:t>, but </a:t>
            </a:r>
            <a:r>
              <a:rPr lang="en-US" b="1" i="1" dirty="0"/>
              <a:t>W</a:t>
            </a:r>
            <a:r>
              <a:rPr lang="en-US" dirty="0"/>
              <a:t> is the maximum weight</a:t>
            </a:r>
          </a:p>
          <a:p>
            <a:pPr lvl="1"/>
            <a:r>
              <a:rPr lang="en-US" dirty="0"/>
              <a:t>Which could be huge!</a:t>
            </a:r>
          </a:p>
          <a:p>
            <a:r>
              <a:rPr lang="en-US" dirty="0"/>
              <a:t>We call running times like this </a:t>
            </a:r>
            <a:r>
              <a:rPr lang="en-US" b="1" dirty="0"/>
              <a:t>pseudo-polynomial</a:t>
            </a:r>
          </a:p>
          <a:p>
            <a:r>
              <a:rPr lang="en-US" dirty="0"/>
              <a:t>Things are fine if </a:t>
            </a:r>
            <a:r>
              <a:rPr lang="en-US" b="1" i="1" dirty="0"/>
              <a:t>W</a:t>
            </a:r>
            <a:r>
              <a:rPr lang="en-US" dirty="0"/>
              <a:t> is similar to </a:t>
            </a:r>
            <a:r>
              <a:rPr lang="en-US" b="1" i="1" dirty="0"/>
              <a:t>n</a:t>
            </a:r>
            <a:r>
              <a:rPr lang="en-US" dirty="0"/>
              <a:t>, but it could be huge!</a:t>
            </a:r>
          </a:p>
        </p:txBody>
      </p:sp>
    </p:spTree>
    <p:extLst>
      <p:ext uri="{BB962C8B-B14F-4D97-AF65-F5344CB8AC3E}">
        <p14:creationId xmlns:p14="http://schemas.microsoft.com/office/powerpoint/2010/main" val="3836569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Reconstructing the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Like the other dynamic programming problems, the hard part is finding the actual value of the optimal solution</a:t>
            </a:r>
          </a:p>
          <a:p>
            <a:r>
              <a:rPr lang="en-US" dirty="0"/>
              <a:t>We can trace back from </a:t>
            </a:r>
            <a:r>
              <a:rPr lang="en-US" b="1" i="1" dirty="0"/>
              <a:t>M</a:t>
            </a:r>
            <a:r>
              <a:rPr lang="en-US" dirty="0"/>
              <a:t>[</a:t>
            </a:r>
            <a:r>
              <a:rPr lang="en-US" b="1" i="1" dirty="0"/>
              <a:t>n</a:t>
            </a:r>
            <a:r>
              <a:rPr lang="en-US" dirty="0"/>
              <a:t>][</a:t>
            </a:r>
            <a:r>
              <a:rPr lang="en-US" b="1" i="1" dirty="0"/>
              <a:t>W</a:t>
            </a:r>
            <a:r>
              <a:rPr lang="en-US" dirty="0"/>
              <a:t>], depending on whether the value was included or not</a:t>
            </a:r>
          </a:p>
          <a:p>
            <a:r>
              <a:rPr lang="en-US" dirty="0"/>
              <a:t>Given a filled in table </a:t>
            </a:r>
            <a:r>
              <a:rPr lang="en-US" b="1" i="1" dirty="0"/>
              <a:t>M</a:t>
            </a:r>
            <a:r>
              <a:rPr lang="en-US" dirty="0"/>
              <a:t>, we can find an optimal set of jobs in O(</a:t>
            </a:r>
            <a:r>
              <a:rPr lang="en-US" b="1" i="1" dirty="0"/>
              <a:t>n</a:t>
            </a:r>
            <a:r>
              <a:rPr lang="en-US" dirty="0"/>
              <a:t>) time</a:t>
            </a:r>
          </a:p>
        </p:txBody>
      </p:sp>
    </p:spTree>
    <p:extLst>
      <p:ext uri="{BB962C8B-B14F-4D97-AF65-F5344CB8AC3E}">
        <p14:creationId xmlns:p14="http://schemas.microsoft.com/office/powerpoint/2010/main" val="2092780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 sum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Weights: 2, 7, 1, 3, 8, 4</a:t>
            </a:r>
          </a:p>
          <a:p>
            <a:r>
              <a:rPr lang="en-US" dirty="0"/>
              <a:t>Maximum: 19</a:t>
            </a:r>
          </a:p>
          <a:p>
            <a:r>
              <a:rPr lang="en-US" dirty="0"/>
              <a:t>Create the table to find all of the optimal values that include items 1, 2,…, </a:t>
            </a:r>
            <a:r>
              <a:rPr lang="en-US" b="1" i="1" dirty="0" err="1"/>
              <a:t>i</a:t>
            </a:r>
            <a:r>
              <a:rPr lang="en-US" dirty="0"/>
              <a:t> for every possible weight </a:t>
            </a:r>
            <a:r>
              <a:rPr lang="en-US" b="1" i="1" dirty="0"/>
              <a:t>w</a:t>
            </a:r>
            <a:r>
              <a:rPr lang="en-US" dirty="0"/>
              <a:t> up to 19</a:t>
            </a:r>
          </a:p>
        </p:txBody>
      </p:sp>
    </p:spTree>
    <p:extLst>
      <p:ext uri="{BB962C8B-B14F-4D97-AF65-F5344CB8AC3E}">
        <p14:creationId xmlns:p14="http://schemas.microsoft.com/office/powerpoint/2010/main" val="1129635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did we talk about last time?</a:t>
            </a:r>
          </a:p>
          <a:p>
            <a:r>
              <a:rPr lang="en-US" dirty="0"/>
              <a:t>Dynamic programming</a:t>
            </a:r>
          </a:p>
          <a:p>
            <a:r>
              <a:rPr lang="en-US" dirty="0"/>
              <a:t>Segmented least squares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63BCCB-38D9-4B1E-8508-0820994CB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Table to fill in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D3D9F19-742A-4D3D-98D9-BCBA8DC8936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787939"/>
              </p:ext>
            </p:extLst>
          </p:nvPr>
        </p:nvGraphicFramePr>
        <p:xfrm>
          <a:off x="190508" y="1752600"/>
          <a:ext cx="11620488" cy="486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204">
                  <a:extLst>
                    <a:ext uri="{9D8B030D-6E8A-4147-A177-3AD203B41FA5}">
                      <a16:colId xmlns:a16="http://schemas.microsoft.com/office/drawing/2014/main" val="4088423855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3459676201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1897314601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3354118849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818574192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2470211858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2840938718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2048988707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3959164479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1568733304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2705218663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563681662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2998727087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1871693623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3677215076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3245887726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3828451637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2728622702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3266551998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1434617863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3584979683"/>
                    </a:ext>
                  </a:extLst>
                </a:gridCol>
                <a:gridCol w="528204">
                  <a:extLst>
                    <a:ext uri="{9D8B030D-6E8A-4147-A177-3AD203B41FA5}">
                      <a16:colId xmlns:a16="http://schemas.microsoft.com/office/drawing/2014/main" val="3880044028"/>
                    </a:ext>
                  </a:extLst>
                </a:gridCol>
              </a:tblGrid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i</a:t>
                      </a:r>
                      <a:endParaRPr lang="en-US" sz="2000" i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i="1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000" i="1" baseline="-25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20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16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18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19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814906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504105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937426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167362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408246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41593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339673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3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3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209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216664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8038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knapsack problem is a classic problem that extends subset sum a little</a:t>
            </a:r>
          </a:p>
          <a:p>
            <a:r>
              <a:rPr lang="en-US" dirty="0"/>
              <a:t>As before, there is a maximum capacity </a:t>
            </a:r>
            <a:r>
              <a:rPr lang="en-US" b="1" i="1" dirty="0"/>
              <a:t>W</a:t>
            </a:r>
            <a:r>
              <a:rPr lang="en-US" dirty="0"/>
              <a:t> and each item has a weight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endParaRPr lang="en-US" b="1" i="1" baseline="-25000" dirty="0"/>
          </a:p>
          <a:p>
            <a:r>
              <a:rPr lang="en-US" dirty="0"/>
              <a:t>Each item also has a value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</a:p>
          <a:p>
            <a:r>
              <a:rPr lang="en-US" dirty="0"/>
              <a:t>The goal is to maximize the value of objects collected without exceeding the capacity</a:t>
            </a:r>
          </a:p>
          <a:p>
            <a:r>
              <a:rPr lang="en-US" dirty="0"/>
              <a:t>… like Indiana Jones trying to put the most valuable objects from a tomb into his limited-capacity knapsack</a:t>
            </a:r>
          </a:p>
        </p:txBody>
      </p:sp>
    </p:spTree>
    <p:extLst>
      <p:ext uri="{BB962C8B-B14F-4D97-AF65-F5344CB8AC3E}">
        <p14:creationId xmlns:p14="http://schemas.microsoft.com/office/powerpoint/2010/main" val="374302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easy extension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knapsack problem is really the same as subset sum, except that we are concerned with maximum </a:t>
            </a:r>
            <a:r>
              <a:rPr lang="en-US" b="1" dirty="0"/>
              <a:t>value</a:t>
            </a:r>
            <a:r>
              <a:rPr lang="en-US" dirty="0"/>
              <a:t> instead of maximum </a:t>
            </a:r>
            <a:r>
              <a:rPr lang="en-US" b="1" dirty="0"/>
              <a:t>weight</a:t>
            </a:r>
          </a:p>
          <a:p>
            <a:r>
              <a:rPr lang="en-US" dirty="0"/>
              <a:t>We need only to update the recurrence to keep the maximum value:</a:t>
            </a:r>
          </a:p>
          <a:p>
            <a:pPr lvl="1"/>
            <a:r>
              <a:rPr lang="en-US" dirty="0"/>
              <a:t>If </a:t>
            </a:r>
            <a:r>
              <a:rPr lang="en-US" b="1" i="1" dirty="0"/>
              <a:t>w</a:t>
            </a:r>
            <a:r>
              <a:rPr lang="en-US" dirty="0"/>
              <a:t> &lt;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, then OPT(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Otherwise, OPT(</a:t>
            </a:r>
            <a:r>
              <a:rPr lang="en-US" b="1" i="1" dirty="0" err="1"/>
              <a:t>i</a:t>
            </a:r>
            <a:r>
              <a:rPr lang="en-US" dirty="0"/>
              <a:t>, </a:t>
            </a:r>
            <a:r>
              <a:rPr lang="en-US" b="1" i="1" dirty="0"/>
              <a:t>w</a:t>
            </a:r>
            <a:r>
              <a:rPr lang="en-US" dirty="0"/>
              <a:t>) = max(OPT(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),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  <a:r>
              <a:rPr lang="en-US" dirty="0"/>
              <a:t> + OPT(</a:t>
            </a:r>
            <a:r>
              <a:rPr lang="en-US" b="1" i="1" dirty="0" err="1"/>
              <a:t>i</a:t>
            </a:r>
            <a:r>
              <a:rPr lang="en-US" dirty="0"/>
              <a:t> – 1, </a:t>
            </a:r>
            <a:r>
              <a:rPr lang="en-US" b="1" i="1" dirty="0"/>
              <a:t>w</a:t>
            </a:r>
            <a:r>
              <a:rPr lang="en-US" dirty="0"/>
              <a:t> –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))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169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Knapsack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Items (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, </a:t>
            </a:r>
            <a:r>
              <a:rPr lang="en-US" b="1" i="1" dirty="0"/>
              <a:t>v</a:t>
            </a:r>
            <a:r>
              <a:rPr lang="en-US" b="1" i="1" baseline="-25000" dirty="0"/>
              <a:t>i</a:t>
            </a:r>
            <a:r>
              <a:rPr lang="en-US" dirty="0"/>
              <a:t>):</a:t>
            </a:r>
          </a:p>
          <a:p>
            <a:pPr lvl="1"/>
            <a:r>
              <a:rPr lang="en-US" dirty="0"/>
              <a:t>(7, 9)</a:t>
            </a:r>
          </a:p>
          <a:p>
            <a:pPr lvl="1"/>
            <a:r>
              <a:rPr lang="en-US" dirty="0"/>
              <a:t>(3, 4)</a:t>
            </a:r>
          </a:p>
          <a:p>
            <a:pPr lvl="1"/>
            <a:r>
              <a:rPr lang="en-US" dirty="0"/>
              <a:t>(2, 3)</a:t>
            </a:r>
          </a:p>
          <a:p>
            <a:pPr lvl="1"/>
            <a:r>
              <a:rPr lang="en-US" dirty="0"/>
              <a:t>(6, 2)</a:t>
            </a:r>
          </a:p>
          <a:p>
            <a:pPr lvl="1"/>
            <a:r>
              <a:rPr lang="en-US" dirty="0"/>
              <a:t>(4, 5)</a:t>
            </a:r>
          </a:p>
          <a:p>
            <a:pPr lvl="1"/>
            <a:r>
              <a:rPr lang="en-US" dirty="0"/>
              <a:t>(5, 7)</a:t>
            </a:r>
          </a:p>
          <a:p>
            <a:r>
              <a:rPr lang="en-US" dirty="0"/>
              <a:t>Maximum weight: 10</a:t>
            </a:r>
          </a:p>
          <a:p>
            <a:r>
              <a:rPr lang="en-US" dirty="0"/>
              <a:t>Create the table to find all of the optimal values that include items 1, 2,…, </a:t>
            </a:r>
            <a:r>
              <a:rPr lang="en-US" b="1" i="1" dirty="0" err="1"/>
              <a:t>i</a:t>
            </a:r>
            <a:r>
              <a:rPr lang="en-US" dirty="0"/>
              <a:t> for every possible weight </a:t>
            </a:r>
            <a:r>
              <a:rPr lang="en-US" b="1" i="1" dirty="0"/>
              <a:t>w</a:t>
            </a:r>
            <a:r>
              <a:rPr lang="en-US" dirty="0"/>
              <a:t> up to 10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940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8691CC-656D-45B9-B404-FA21E0980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Fill in the table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A814CCF6-10DA-47CB-BE40-744C1A2D0D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2668327"/>
              </p:ext>
            </p:extLst>
          </p:nvPr>
        </p:nvGraphicFramePr>
        <p:xfrm>
          <a:off x="615950" y="1752600"/>
          <a:ext cx="10972794" cy="4861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771">
                  <a:extLst>
                    <a:ext uri="{9D8B030D-6E8A-4147-A177-3AD203B41FA5}">
                      <a16:colId xmlns:a16="http://schemas.microsoft.com/office/drawing/2014/main" val="4088423855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459676201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1897314601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687093960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354118849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818574192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470211858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840938718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048988707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3959164479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1568733304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705218663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563681662"/>
                    </a:ext>
                  </a:extLst>
                </a:gridCol>
                <a:gridCol w="783771">
                  <a:extLst>
                    <a:ext uri="{9D8B030D-6E8A-4147-A177-3AD203B41FA5}">
                      <a16:colId xmlns:a16="http://schemas.microsoft.com/office/drawing/2014/main" val="2998727087"/>
                    </a:ext>
                  </a:extLst>
                </a:gridCol>
              </a:tblGrid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i</a:t>
                      </a:r>
                      <a:endParaRPr lang="en-US" sz="2400" i="1" dirty="0">
                        <a:solidFill>
                          <a:schemeClr val="accent1">
                            <a:lumMod val="20000"/>
                            <a:lumOff val="80000"/>
                          </a:schemeClr>
                        </a:solidFill>
                      </a:endParaRP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err="1">
                          <a:solidFill>
                            <a:schemeClr val="tx1"/>
                          </a:solidFill>
                        </a:rPr>
                        <a:t>w</a:t>
                      </a:r>
                      <a:r>
                        <a:rPr lang="en-US" sz="2400" i="1" baseline="-25000" dirty="0" err="1">
                          <a:solidFill>
                            <a:schemeClr val="tx1"/>
                          </a:solidFill>
                        </a:rPr>
                        <a:t>i</a:t>
                      </a:r>
                      <a:endParaRPr lang="en-US" sz="2400" i="1" baseline="-25000" dirty="0">
                        <a:solidFill>
                          <a:schemeClr val="tx1"/>
                        </a:solidFill>
                      </a:endParaRP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>
                          <a:solidFill>
                            <a:schemeClr val="tx1"/>
                          </a:solidFill>
                        </a:rPr>
                        <a:t>v</a:t>
                      </a:r>
                      <a:r>
                        <a:rPr lang="en-US" sz="2400" i="1" baseline="-25000" dirty="0">
                          <a:solidFill>
                            <a:schemeClr val="tx1"/>
                          </a:solidFill>
                        </a:rPr>
                        <a:t>i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8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9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>
                          <a:solidFill>
                            <a:schemeClr val="tx1"/>
                          </a:solidFill>
                        </a:rPr>
                        <a:t>10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4814906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9504105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1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9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2937426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4167362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3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3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7408246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2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8841593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4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95339673"/>
                  </a:ext>
                </a:extLst>
              </a:tr>
              <a:tr h="60762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accent1">
                              <a:lumMod val="20000"/>
                              <a:lumOff val="80000"/>
                            </a:schemeClr>
                          </a:solidFill>
                        </a:rPr>
                        <a:t>6</a:t>
                      </a:r>
                    </a:p>
                  </a:txBody>
                  <a:tcPr marL="115597" marR="115597" marT="57799" marB="57799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>
                          <a:solidFill>
                            <a:schemeClr val="tx1"/>
                          </a:solidFill>
                        </a:rPr>
                        <a:t>5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7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marL="115597" marR="115597" marT="57799" marB="57799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02096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0428902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</a:t>
            </a:r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Sequence alignment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Reminders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Work on Homework 5</a:t>
            </a:r>
          </a:p>
          <a:p>
            <a:r>
              <a:rPr lang="en-US" dirty="0"/>
              <a:t>Read section 6.6</a:t>
            </a:r>
          </a:p>
          <a:p>
            <a:pPr lvl="1"/>
            <a:endParaRPr lang="en-US" b="1" dirty="0"/>
          </a:p>
          <a:p>
            <a:pPr lvl="1"/>
            <a:endParaRPr lang="en-US" b="1" dirty="0"/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70EFE-54F6-42E5-91E7-2E6212506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Assignment 5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13DA8E-C6B6-49A5-84AB-D01C047310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190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Logical </a:t>
            </a:r>
            <a:r>
              <a:rPr lang="en-US" dirty="0" err="1"/>
              <a:t>warmup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775192"/>
            <a:ext cx="10972800" cy="2720609"/>
          </a:xfrm>
        </p:spPr>
        <p:txBody>
          <a:bodyPr>
            <a:normAutofit fontScale="92500"/>
          </a:bodyPr>
          <a:lstStyle/>
          <a:p>
            <a:r>
              <a:rPr lang="en-US" dirty="0"/>
              <a:t>A deck of cards has positive integers on one side and either red or blue on the other side.</a:t>
            </a:r>
          </a:p>
          <a:p>
            <a:r>
              <a:rPr lang="en-US" dirty="0"/>
              <a:t>Consider the following hypothesis:</a:t>
            </a:r>
          </a:p>
          <a:p>
            <a:pPr marL="411480" lvl="1" indent="0">
              <a:buNone/>
            </a:pPr>
            <a:r>
              <a:rPr lang="en-US" b="1" dirty="0"/>
              <a:t>If a card shows an even number on one side, it's red on the other side.</a:t>
            </a:r>
          </a:p>
          <a:p>
            <a:r>
              <a:rPr lang="en-US" dirty="0"/>
              <a:t>Which cards must you turn over to test this hypothesis?</a:t>
            </a:r>
          </a:p>
        </p:txBody>
      </p:sp>
      <p:sp>
        <p:nvSpPr>
          <p:cNvPr id="4" name="Rounded Rectangle 3"/>
          <p:cNvSpPr/>
          <p:nvPr/>
        </p:nvSpPr>
        <p:spPr>
          <a:xfrm rot="21406606">
            <a:off x="3124200" y="4648200"/>
            <a:ext cx="1143000" cy="1676400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 rot="292694">
            <a:off x="4648200" y="4648200"/>
            <a:ext cx="1143000" cy="1676400"/>
          </a:xfrm>
          <a:prstGeom prst="roundRect">
            <a:avLst/>
          </a:prstGeom>
          <a:ln w="127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alibri" panose="020F0502020204030204" pitchFamily="34" charset="0"/>
              </a:rPr>
              <a:t>4</a:t>
            </a:r>
          </a:p>
        </p:txBody>
      </p:sp>
      <p:sp>
        <p:nvSpPr>
          <p:cNvPr id="6" name="Rounded Rectangle 5"/>
          <p:cNvSpPr/>
          <p:nvPr/>
        </p:nvSpPr>
        <p:spPr>
          <a:xfrm rot="21423740">
            <a:off x="6227928" y="4648200"/>
            <a:ext cx="1143000" cy="1676400"/>
          </a:xfrm>
          <a:prstGeom prst="roundRect">
            <a:avLst/>
          </a:prstGeom>
          <a:ln w="12700"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Calibri" panose="020F0502020204030204" pitchFamily="34" charset="0"/>
              </a:rPr>
              <a:t>9</a:t>
            </a:r>
          </a:p>
        </p:txBody>
      </p:sp>
      <p:sp>
        <p:nvSpPr>
          <p:cNvPr id="7" name="Rounded Rectangle 6"/>
          <p:cNvSpPr/>
          <p:nvPr/>
        </p:nvSpPr>
        <p:spPr>
          <a:xfrm rot="21291877">
            <a:off x="7741123" y="4648200"/>
            <a:ext cx="1143000" cy="1676400"/>
          </a:xfrm>
          <a:prstGeom prst="roundRect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314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Three-Sentence Summary of Subset Sum and Knapsack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30750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 Sum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5740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Subset sum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Let's say that we have a series of </a:t>
            </a:r>
            <a:r>
              <a:rPr lang="en-US" b="1" i="1" dirty="0"/>
              <a:t>n</a:t>
            </a:r>
            <a:r>
              <a:rPr lang="en-US" dirty="0"/>
              <a:t> jobs that we can run on a single machine</a:t>
            </a:r>
          </a:p>
          <a:p>
            <a:r>
              <a:rPr lang="en-US" dirty="0"/>
              <a:t>Each job </a:t>
            </a:r>
            <a:r>
              <a:rPr lang="en-US" b="1" i="1" dirty="0" err="1"/>
              <a:t>i</a:t>
            </a:r>
            <a:r>
              <a:rPr lang="en-US" dirty="0"/>
              <a:t> takes time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endParaRPr lang="en-US" b="1" i="1" baseline="-25000" dirty="0"/>
          </a:p>
          <a:p>
            <a:r>
              <a:rPr lang="en-US" dirty="0"/>
              <a:t>We must finish all jobs before time </a:t>
            </a:r>
            <a:r>
              <a:rPr lang="en-US" b="1" i="1" dirty="0"/>
              <a:t>W</a:t>
            </a:r>
          </a:p>
          <a:p>
            <a:r>
              <a:rPr lang="en-US" dirty="0"/>
              <a:t>We want to keep the machine as busy as possible, working on jobs until as close to </a:t>
            </a:r>
            <a:r>
              <a:rPr lang="en-US" b="1" i="1" dirty="0"/>
              <a:t>W</a:t>
            </a:r>
            <a:r>
              <a:rPr lang="en-US" dirty="0"/>
              <a:t> as we can</a:t>
            </a:r>
          </a:p>
        </p:txBody>
      </p:sp>
    </p:spTree>
    <p:extLst>
      <p:ext uri="{BB962C8B-B14F-4D97-AF65-F5344CB8AC3E}">
        <p14:creationId xmlns:p14="http://schemas.microsoft.com/office/powerpoint/2010/main" val="1981934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ways of looking at 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fundamental problem can be looked at in many ways:</a:t>
            </a:r>
          </a:p>
          <a:p>
            <a:pPr lvl="1"/>
            <a:r>
              <a:rPr lang="en-US" dirty="0"/>
              <a:t>Try to fill up a knapsack with objects where each has weight </a:t>
            </a:r>
            <a:r>
              <a:rPr lang="en-US" b="1" i="1" dirty="0" err="1"/>
              <a:t>w</a:t>
            </a:r>
            <a:r>
              <a:rPr lang="en-US" b="1" i="1" baseline="-25000" dirty="0" err="1"/>
              <a:t>i</a:t>
            </a:r>
            <a:r>
              <a:rPr lang="en-US" dirty="0"/>
              <a:t> and the knapsack can only hold </a:t>
            </a:r>
            <a:r>
              <a:rPr lang="en-US" b="1" i="1" dirty="0"/>
              <a:t>W</a:t>
            </a:r>
          </a:p>
          <a:p>
            <a:pPr lvl="1"/>
            <a:r>
              <a:rPr lang="en-US" dirty="0"/>
              <a:t>Take a set of numbers and find a subset whose sum is as close as possible to a target value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3486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4251</TotalTime>
  <Words>1340</Words>
  <Application>Microsoft Office PowerPoint</Application>
  <PresentationFormat>Widescreen</PresentationFormat>
  <Paragraphs>273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6" baseType="lpstr">
      <vt:lpstr>Arial</vt:lpstr>
      <vt:lpstr>Calibri</vt:lpstr>
      <vt:lpstr>Cambria Math</vt:lpstr>
      <vt:lpstr>Corbel</vt:lpstr>
      <vt:lpstr>Wingdings</vt:lpstr>
      <vt:lpstr>Wingdings 2</vt:lpstr>
      <vt:lpstr>Wingdings 3</vt:lpstr>
      <vt:lpstr>Module</vt:lpstr>
      <vt:lpstr>COMP 4500</vt:lpstr>
      <vt:lpstr>Last time</vt:lpstr>
      <vt:lpstr>Questions?</vt:lpstr>
      <vt:lpstr>Assignment 5</vt:lpstr>
      <vt:lpstr>Logical warmup</vt:lpstr>
      <vt:lpstr>Three-Sentence Summary of Subset Sum and Knapsack</vt:lpstr>
      <vt:lpstr>Subset Sum</vt:lpstr>
      <vt:lpstr>Subset sum</vt:lpstr>
      <vt:lpstr>Other ways of looking at it</vt:lpstr>
      <vt:lpstr>Greedy doesn't work</vt:lpstr>
      <vt:lpstr>Another algorithm that doesn't work</vt:lpstr>
      <vt:lpstr>Adding another variable</vt:lpstr>
      <vt:lpstr>A new recurrence</vt:lpstr>
      <vt:lpstr>Subset-Sum(n,W)</vt:lpstr>
      <vt:lpstr>What does that look like?</vt:lpstr>
      <vt:lpstr>Table M of OPT values</vt:lpstr>
      <vt:lpstr>Running time</vt:lpstr>
      <vt:lpstr>Reconstructing the answer</vt:lpstr>
      <vt:lpstr>Subset sum example</vt:lpstr>
      <vt:lpstr>Table to fill in</vt:lpstr>
      <vt:lpstr>Knapsack</vt:lpstr>
      <vt:lpstr>Knapsack</vt:lpstr>
      <vt:lpstr>An easy extension</vt:lpstr>
      <vt:lpstr>Knapsack example</vt:lpstr>
      <vt:lpstr>Fill in the table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620</cp:revision>
  <dcterms:created xsi:type="dcterms:W3CDTF">2009-08-24T20:26:10Z</dcterms:created>
  <dcterms:modified xsi:type="dcterms:W3CDTF">2024-03-12T21:30:21Z</dcterms:modified>
</cp:coreProperties>
</file>